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A154671-2A32-4D84-85E9-1D1D41917258}" type="datetimeFigureOut">
              <a:rPr lang="nl-NL" smtClean="0"/>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267954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154671-2A32-4D84-85E9-1D1D41917258}" type="datetimeFigureOut">
              <a:rPr lang="nl-NL" smtClean="0"/>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184999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154671-2A32-4D84-85E9-1D1D41917258}" type="datetimeFigureOut">
              <a:rPr lang="nl-NL" smtClean="0"/>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116820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154671-2A32-4D84-85E9-1D1D41917258}" type="datetimeFigureOut">
              <a:rPr lang="nl-NL" smtClean="0"/>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400398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A154671-2A32-4D84-85E9-1D1D41917258}" type="datetimeFigureOut">
              <a:rPr lang="nl-NL" smtClean="0"/>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325219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A154671-2A32-4D84-85E9-1D1D41917258}" type="datetimeFigureOut">
              <a:rPr lang="nl-NL" smtClean="0"/>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263418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A154671-2A32-4D84-85E9-1D1D41917258}" type="datetimeFigureOut">
              <a:rPr lang="nl-NL" smtClean="0"/>
              <a:t>22-11-2016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208410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A154671-2A32-4D84-85E9-1D1D41917258}" type="datetimeFigureOut">
              <a:rPr lang="nl-NL" smtClean="0"/>
              <a:t>22-11-2016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70764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A154671-2A32-4D84-85E9-1D1D41917258}" type="datetimeFigureOut">
              <a:rPr lang="nl-NL" smtClean="0"/>
              <a:t>22-11-2016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348622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A154671-2A32-4D84-85E9-1D1D41917258}" type="datetimeFigureOut">
              <a:rPr lang="nl-NL" smtClean="0"/>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16507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A154671-2A32-4D84-85E9-1D1D41917258}" type="datetimeFigureOut">
              <a:rPr lang="nl-NL" smtClean="0"/>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357893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54671-2A32-4D84-85E9-1D1D41917258}" type="datetimeFigureOut">
              <a:rPr lang="nl-NL" smtClean="0"/>
              <a:t>22-11-2016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FB25E-D46C-4B09-9657-C8CDFF9E6A67}" type="slidenum">
              <a:rPr lang="nl-NL" smtClean="0"/>
              <a:t>‹nr.›</a:t>
            </a:fld>
            <a:endParaRPr lang="nl-NL"/>
          </a:p>
        </p:txBody>
      </p:sp>
    </p:spTree>
    <p:extLst>
      <p:ext uri="{BB962C8B-B14F-4D97-AF65-F5344CB8AC3E}">
        <p14:creationId xmlns:p14="http://schemas.microsoft.com/office/powerpoint/2010/main" val="391236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Paragraaf 3.2</a:t>
            </a:r>
            <a:endParaRPr lang="nl-NL" dirty="0"/>
          </a:p>
        </p:txBody>
      </p:sp>
      <p:sp>
        <p:nvSpPr>
          <p:cNvPr id="3" name="Ondertitel 2"/>
          <p:cNvSpPr>
            <a:spLocks noGrp="1"/>
          </p:cNvSpPr>
          <p:nvPr>
            <p:ph type="subTitle" idx="1"/>
          </p:nvPr>
        </p:nvSpPr>
        <p:spPr/>
        <p:txBody>
          <a:bodyPr/>
          <a:lstStyle/>
          <a:p>
            <a:r>
              <a:rPr lang="nl-NL" dirty="0" smtClean="0"/>
              <a:t>Europa wordt christelijk</a:t>
            </a:r>
            <a:endParaRPr lang="nl-NL" dirty="0"/>
          </a:p>
        </p:txBody>
      </p:sp>
    </p:spTree>
    <p:extLst>
      <p:ext uri="{BB962C8B-B14F-4D97-AF65-F5344CB8AC3E}">
        <p14:creationId xmlns:p14="http://schemas.microsoft.com/office/powerpoint/2010/main" val="372017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 aspect: </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 verspreiding van het christendom in geheel Europa. </a:t>
            </a:r>
            <a:endParaRPr lang="nl-NL" dirty="0"/>
          </a:p>
        </p:txBody>
      </p:sp>
    </p:spTree>
    <p:extLst>
      <p:ext uri="{BB962C8B-B14F-4D97-AF65-F5344CB8AC3E}">
        <p14:creationId xmlns:p14="http://schemas.microsoft.com/office/powerpoint/2010/main" val="67980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verspreiding van het christendom (= kerstening) in Europa; het begin</a:t>
            </a:r>
            <a:endParaRPr lang="nl-NL" dirty="0"/>
          </a:p>
        </p:txBody>
      </p:sp>
      <p:sp>
        <p:nvSpPr>
          <p:cNvPr id="3" name="Tijdelijke aanduiding voor inhoud 2"/>
          <p:cNvSpPr>
            <a:spLocks noGrp="1"/>
          </p:cNvSpPr>
          <p:nvPr>
            <p:ph idx="1"/>
          </p:nvPr>
        </p:nvSpPr>
        <p:spPr>
          <a:xfrm>
            <a:off x="838200" y="1812746"/>
            <a:ext cx="10515600" cy="4351338"/>
          </a:xfrm>
        </p:spPr>
        <p:txBody>
          <a:bodyPr/>
          <a:lstStyle/>
          <a:p>
            <a:pPr marL="0" indent="0">
              <a:buNone/>
            </a:pPr>
            <a:r>
              <a:rPr lang="nl-NL" sz="2400" b="1" i="1" dirty="0" smtClean="0">
                <a:solidFill>
                  <a:srgbClr val="FF0000"/>
                </a:solidFill>
              </a:rPr>
              <a:t>(380) officieel: 392</a:t>
            </a:r>
            <a:r>
              <a:rPr lang="nl-NL" sz="2400" i="1" dirty="0"/>
              <a:t> </a:t>
            </a:r>
            <a:r>
              <a:rPr lang="nl-NL" sz="2400" i="1" dirty="0" smtClean="0"/>
              <a:t>= </a:t>
            </a:r>
            <a:r>
              <a:rPr lang="nl-NL" sz="2400" i="1" dirty="0" smtClean="0"/>
              <a:t> </a:t>
            </a:r>
            <a:r>
              <a:rPr lang="nl-NL" sz="2400" i="1" dirty="0" smtClean="0"/>
              <a:t>christendom staatsgodsdienst van de Romeinen</a:t>
            </a:r>
            <a:r>
              <a:rPr lang="nl-NL" sz="2400" i="1" dirty="0">
                <a:sym typeface="Wingdings" panose="05000000000000000000" pitchFamily="2" charset="2"/>
              </a:rPr>
              <a:t> </a:t>
            </a:r>
            <a:r>
              <a:rPr lang="nl-NL" sz="2400" i="1" dirty="0" smtClean="0">
                <a:sym typeface="Wingdings" panose="05000000000000000000" pitchFamily="2" charset="2"/>
              </a:rPr>
              <a:t> christendom was vooral aanwezig in de kern van het Romeinse rijk (rondom Rome). </a:t>
            </a:r>
          </a:p>
          <a:p>
            <a:pPr marL="0" indent="0">
              <a:buNone/>
            </a:pPr>
            <a:r>
              <a:rPr lang="nl-NL" sz="2400" i="1" dirty="0" smtClean="0">
                <a:sym typeface="Wingdings" panose="05000000000000000000" pitchFamily="2" charset="2"/>
              </a:rPr>
              <a:t>En Noordwest Europa in die tijd? Vooral Germaanse godsdienst (polytheïstisch/ natuurgodsdienst) of afwijkende christelijke godsdienst (Arianisme) </a:t>
            </a:r>
          </a:p>
          <a:p>
            <a:pPr marL="0" indent="0">
              <a:buNone/>
            </a:pPr>
            <a:r>
              <a:rPr lang="nl-NL" sz="2400" dirty="0" smtClean="0">
                <a:sym typeface="Wingdings" panose="05000000000000000000" pitchFamily="2" charset="2"/>
              </a:rPr>
              <a:t>Hoe komt het christendom in Noordwest Europa? </a:t>
            </a:r>
          </a:p>
          <a:p>
            <a:pPr marL="0" indent="0">
              <a:buNone/>
            </a:pPr>
            <a:r>
              <a:rPr lang="nl-NL" sz="2400" dirty="0" smtClean="0">
                <a:sym typeface="Wingdings" panose="05000000000000000000" pitchFamily="2" charset="2"/>
              </a:rPr>
              <a:t>Door samenwerking op </a:t>
            </a:r>
            <a:r>
              <a:rPr lang="nl-NL" sz="2400" b="1" dirty="0" smtClean="0">
                <a:solidFill>
                  <a:srgbClr val="FF0000"/>
                </a:solidFill>
                <a:sym typeface="Wingdings" panose="05000000000000000000" pitchFamily="2" charset="2"/>
              </a:rPr>
              <a:t>religieus </a:t>
            </a:r>
            <a:r>
              <a:rPr lang="nl-NL" sz="2400" dirty="0" smtClean="0">
                <a:sym typeface="Wingdings" panose="05000000000000000000" pitchFamily="2" charset="2"/>
              </a:rPr>
              <a:t>en</a:t>
            </a:r>
            <a:r>
              <a:rPr lang="nl-NL" sz="2400" b="1" dirty="0" smtClean="0">
                <a:solidFill>
                  <a:srgbClr val="FF0000"/>
                </a:solidFill>
                <a:sym typeface="Wingdings" panose="05000000000000000000" pitchFamily="2" charset="2"/>
              </a:rPr>
              <a:t> politiek</a:t>
            </a:r>
            <a:r>
              <a:rPr lang="nl-NL" sz="2400" dirty="0" smtClean="0">
                <a:sym typeface="Wingdings" panose="05000000000000000000" pitchFamily="2" charset="2"/>
              </a:rPr>
              <a:t> gebied</a:t>
            </a:r>
            <a:r>
              <a:rPr lang="nl-NL" dirty="0" smtClean="0">
                <a:sym typeface="Wingdings" panose="05000000000000000000" pitchFamily="2" charset="2"/>
              </a:rPr>
              <a:t>. </a:t>
            </a:r>
          </a:p>
          <a:p>
            <a:pPr marL="0" indent="0">
              <a:buNone/>
            </a:pPr>
            <a:endParaRPr lang="nl-NL" dirty="0" smtClean="0"/>
          </a:p>
        </p:txBody>
      </p:sp>
      <p:sp>
        <p:nvSpPr>
          <p:cNvPr id="4" name="Rechthoekige toelichting 3"/>
          <p:cNvSpPr/>
          <p:nvPr/>
        </p:nvSpPr>
        <p:spPr>
          <a:xfrm>
            <a:off x="2034327" y="4675031"/>
            <a:ext cx="2910625" cy="798490"/>
          </a:xfrm>
          <a:prstGeom prst="wedgeRectCallout">
            <a:avLst>
              <a:gd name="adj1" fmla="val 35268"/>
              <a:gd name="adj2" fmla="val -939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n w="0"/>
                <a:solidFill>
                  <a:schemeClr val="tx1"/>
                </a:solidFill>
                <a:effectLst>
                  <a:outerShdw blurRad="38100" dist="19050" dir="2700000" algn="tl" rotWithShape="0">
                    <a:schemeClr val="dk1">
                      <a:alpha val="40000"/>
                    </a:schemeClr>
                  </a:outerShdw>
                </a:effectLst>
              </a:rPr>
              <a:t>De kerk in Rome: Paus, bisschoppen, kloosterordes</a:t>
            </a:r>
            <a:endParaRPr lang="nl-NL" dirty="0"/>
          </a:p>
        </p:txBody>
      </p:sp>
      <p:sp>
        <p:nvSpPr>
          <p:cNvPr id="5" name="Rechthoekige toelichting 4"/>
          <p:cNvSpPr/>
          <p:nvPr/>
        </p:nvSpPr>
        <p:spPr>
          <a:xfrm>
            <a:off x="5722512" y="4675031"/>
            <a:ext cx="3447782" cy="798490"/>
          </a:xfrm>
          <a:prstGeom prst="wedgeRectCallout">
            <a:avLst>
              <a:gd name="adj1" fmla="val -35974"/>
              <a:gd name="adj2" fmla="val -939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n w="0"/>
                <a:solidFill>
                  <a:schemeClr val="tx1"/>
                </a:solidFill>
                <a:effectLst>
                  <a:outerShdw blurRad="38100" dist="19050" dir="2700000" algn="tl" rotWithShape="0">
                    <a:schemeClr val="dk1">
                      <a:alpha val="40000"/>
                    </a:schemeClr>
                  </a:outerShdw>
                </a:effectLst>
              </a:rPr>
              <a:t>Het Germaanse vorstenhuis: de Franken</a:t>
            </a:r>
            <a:endParaRPr lang="nl-NL" dirty="0"/>
          </a:p>
        </p:txBody>
      </p:sp>
    </p:spTree>
    <p:extLst>
      <p:ext uri="{BB962C8B-B14F-4D97-AF65-F5344CB8AC3E}">
        <p14:creationId xmlns:p14="http://schemas.microsoft.com/office/powerpoint/2010/main" val="34862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Verbond tussen de Franken en de kerk: </a:t>
            </a:r>
            <a:r>
              <a:rPr lang="nl-NL" u="sng" dirty="0" smtClean="0"/>
              <a:t>voordelen voor Franken</a:t>
            </a:r>
            <a:endParaRPr lang="nl-NL" u="sng" dirty="0"/>
          </a:p>
        </p:txBody>
      </p:sp>
      <p:sp>
        <p:nvSpPr>
          <p:cNvPr id="3" name="Tijdelijke aanduiding voor inhoud 2"/>
          <p:cNvSpPr>
            <a:spLocks noGrp="1"/>
          </p:cNvSpPr>
          <p:nvPr>
            <p:ph idx="1"/>
          </p:nvPr>
        </p:nvSpPr>
        <p:spPr>
          <a:xfrm>
            <a:off x="954110" y="1690688"/>
            <a:ext cx="10515600" cy="4645718"/>
          </a:xfrm>
        </p:spPr>
        <p:txBody>
          <a:bodyPr>
            <a:normAutofit/>
          </a:bodyPr>
          <a:lstStyle/>
          <a:p>
            <a:pPr marL="0" indent="0">
              <a:buNone/>
            </a:pPr>
            <a:r>
              <a:rPr lang="nl-NL" dirty="0" smtClean="0"/>
              <a:t>In het jaar </a:t>
            </a:r>
            <a:r>
              <a:rPr lang="nl-NL" dirty="0" smtClean="0">
                <a:solidFill>
                  <a:srgbClr val="FF0000"/>
                </a:solidFill>
              </a:rPr>
              <a:t>500</a:t>
            </a:r>
            <a:r>
              <a:rPr lang="nl-NL" dirty="0" smtClean="0"/>
              <a:t> bekeert </a:t>
            </a:r>
            <a:r>
              <a:rPr lang="nl-NL" dirty="0" smtClean="0">
                <a:solidFill>
                  <a:srgbClr val="FF0000"/>
                </a:solidFill>
              </a:rPr>
              <a:t>Clovis</a:t>
            </a:r>
            <a:r>
              <a:rPr lang="nl-NL" dirty="0" smtClean="0"/>
              <a:t> (de vorst van de Franken) zich tot het christendom </a:t>
            </a:r>
            <a:r>
              <a:rPr lang="nl-NL" sz="1600" i="1" dirty="0" smtClean="0"/>
              <a:t>(goed voorbeeld doet volgen: onderdanen bekeren zich ook tot christendom)</a:t>
            </a:r>
          </a:p>
          <a:p>
            <a:pPr marL="0" indent="0">
              <a:buNone/>
            </a:pPr>
            <a:r>
              <a:rPr lang="nl-NL" dirty="0" smtClean="0"/>
              <a:t>Waarom?</a:t>
            </a:r>
          </a:p>
          <a:p>
            <a:pPr>
              <a:buFont typeface="Wingdings" panose="05000000000000000000" pitchFamily="2" charset="2"/>
              <a:buChar char="Ø"/>
            </a:pPr>
            <a:r>
              <a:rPr lang="nl-NL" dirty="0" smtClean="0"/>
              <a:t>Uit </a:t>
            </a:r>
            <a:r>
              <a:rPr lang="nl-NL" dirty="0" smtClean="0">
                <a:solidFill>
                  <a:srgbClr val="FF0000"/>
                </a:solidFill>
              </a:rPr>
              <a:t>religieuze overwegingen </a:t>
            </a:r>
            <a:r>
              <a:rPr lang="nl-NL" dirty="0" smtClean="0"/>
              <a:t>= het christendom is het beste geloof / krijgen van een zegen van god. </a:t>
            </a:r>
          </a:p>
          <a:p>
            <a:pPr marL="0" indent="0">
              <a:buNone/>
            </a:pPr>
            <a:r>
              <a:rPr lang="nl-NL" dirty="0" smtClean="0"/>
              <a:t>Maar ook:</a:t>
            </a:r>
          </a:p>
          <a:p>
            <a:pPr>
              <a:buFont typeface="Wingdings" panose="05000000000000000000" pitchFamily="2" charset="2"/>
              <a:buChar char="Ø"/>
            </a:pPr>
            <a:r>
              <a:rPr lang="nl-NL" dirty="0" smtClean="0"/>
              <a:t>(!) Uit </a:t>
            </a:r>
            <a:r>
              <a:rPr lang="nl-NL" dirty="0" smtClean="0">
                <a:solidFill>
                  <a:srgbClr val="FF0000"/>
                </a:solidFill>
              </a:rPr>
              <a:t>politieke overwegingen </a:t>
            </a:r>
            <a:r>
              <a:rPr lang="nl-NL" dirty="0" smtClean="0"/>
              <a:t>= door de samenwerking met de kerk konden de Franken beschikken over ervaren bestuurders als bisschoppen (zij konden lezen en schrijven e.d.)</a:t>
            </a:r>
            <a:endParaRPr lang="nl-NL" dirty="0"/>
          </a:p>
        </p:txBody>
      </p:sp>
    </p:spTree>
    <p:extLst>
      <p:ext uri="{BB962C8B-B14F-4D97-AF65-F5344CB8AC3E}">
        <p14:creationId xmlns:p14="http://schemas.microsoft.com/office/powerpoint/2010/main" val="6293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Verbond tussen de kerk en de Franken: </a:t>
            </a:r>
            <a:r>
              <a:rPr lang="nl-NL" u="sng" dirty="0" smtClean="0"/>
              <a:t>voordelen voor de kerk</a:t>
            </a:r>
            <a:endParaRPr lang="nl-NL" u="sng" dirty="0"/>
          </a:p>
        </p:txBody>
      </p:sp>
      <p:sp>
        <p:nvSpPr>
          <p:cNvPr id="3" name="Tijdelijke aanduiding voor inhoud 2"/>
          <p:cNvSpPr>
            <a:spLocks noGrp="1"/>
          </p:cNvSpPr>
          <p:nvPr>
            <p:ph idx="1"/>
          </p:nvPr>
        </p:nvSpPr>
        <p:spPr>
          <a:xfrm>
            <a:off x="954110" y="1690688"/>
            <a:ext cx="10515600" cy="4645718"/>
          </a:xfrm>
        </p:spPr>
        <p:txBody>
          <a:bodyPr>
            <a:normAutofit/>
          </a:bodyPr>
          <a:lstStyle/>
          <a:p>
            <a:pPr marL="0" indent="0">
              <a:buNone/>
            </a:pPr>
            <a:r>
              <a:rPr lang="nl-NL" dirty="0" smtClean="0"/>
              <a:t>Vooral uit </a:t>
            </a:r>
            <a:r>
              <a:rPr lang="nl-NL" dirty="0" smtClean="0">
                <a:solidFill>
                  <a:srgbClr val="FF0000"/>
                </a:solidFill>
              </a:rPr>
              <a:t>politieke overwegingen </a:t>
            </a:r>
            <a:r>
              <a:rPr lang="nl-NL" dirty="0" smtClean="0"/>
              <a:t>= </a:t>
            </a:r>
            <a:endParaRPr lang="nl-NL" dirty="0" smtClean="0"/>
          </a:p>
          <a:p>
            <a:pPr>
              <a:buFont typeface="Wingdings" panose="05000000000000000000" pitchFamily="2" charset="2"/>
              <a:buChar char="Ø"/>
            </a:pPr>
            <a:r>
              <a:rPr lang="nl-NL" dirty="0" smtClean="0"/>
              <a:t>door </a:t>
            </a:r>
            <a:r>
              <a:rPr lang="nl-NL" dirty="0" smtClean="0"/>
              <a:t>de samenwerking met de Franken kreeg de kerk militaire bescherming van de Franken. </a:t>
            </a:r>
          </a:p>
          <a:p>
            <a:pPr marL="0" indent="0">
              <a:buNone/>
            </a:pP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174" y="3129366"/>
            <a:ext cx="4018209" cy="3553808"/>
          </a:xfrm>
          <a:prstGeom prst="rect">
            <a:avLst/>
          </a:prstGeom>
        </p:spPr>
      </p:pic>
      <p:sp>
        <p:nvSpPr>
          <p:cNvPr id="5" name="Rechthoekige toelichting 4"/>
          <p:cNvSpPr/>
          <p:nvPr/>
        </p:nvSpPr>
        <p:spPr>
          <a:xfrm>
            <a:off x="8574646" y="3129366"/>
            <a:ext cx="2539822" cy="3262450"/>
          </a:xfrm>
          <a:prstGeom prst="wedgeRectCallout">
            <a:avLst>
              <a:gd name="adj1" fmla="val -103932"/>
              <a:gd name="adj2" fmla="val 163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ln w="0"/>
                <a:solidFill>
                  <a:schemeClr val="tx1"/>
                </a:solidFill>
                <a:effectLst>
                  <a:outerShdw blurRad="38100" dist="19050" dir="2700000" algn="tl" rotWithShape="0">
                    <a:schemeClr val="dk1">
                      <a:alpha val="40000"/>
                    </a:schemeClr>
                  </a:outerShdw>
                </a:effectLst>
              </a:rPr>
              <a:t>Als er overal dezelfde godsdienst is, creëer je eenheid in je rijk en daardoor kun je je macht </a:t>
            </a:r>
            <a:r>
              <a:rPr lang="nl-NL" dirty="0" smtClean="0">
                <a:ln w="0"/>
                <a:solidFill>
                  <a:schemeClr val="tx1"/>
                </a:solidFill>
                <a:effectLst>
                  <a:outerShdw blurRad="38100" dist="19050" dir="2700000" algn="tl" rotWithShape="0">
                    <a:schemeClr val="dk1">
                      <a:alpha val="40000"/>
                    </a:schemeClr>
                  </a:outerShdw>
                </a:effectLst>
              </a:rPr>
              <a:t>versterken </a:t>
            </a:r>
            <a:r>
              <a:rPr lang="nl-NL" i="1" dirty="0" smtClean="0">
                <a:ln w="0"/>
                <a:solidFill>
                  <a:schemeClr val="tx1"/>
                </a:solidFill>
                <a:effectLst>
                  <a:outerShdw blurRad="38100" dist="19050" dir="2700000" algn="tl" rotWithShape="0">
                    <a:schemeClr val="dk1">
                      <a:alpha val="40000"/>
                    </a:schemeClr>
                  </a:outerShdw>
                </a:effectLst>
              </a:rPr>
              <a:t>(minder verschillende geloofsopvattingen, dus minder conflicten) </a:t>
            </a:r>
            <a:r>
              <a:rPr lang="nl-NL" dirty="0" smtClean="0">
                <a:ln w="0"/>
                <a:solidFill>
                  <a:schemeClr val="tx1"/>
                </a:solidFill>
                <a:effectLst>
                  <a:outerShdw blurRad="38100" dist="19050" dir="2700000" algn="tl" rotWithShape="0">
                    <a:schemeClr val="dk1">
                      <a:alpha val="40000"/>
                    </a:schemeClr>
                  </a:outerShdw>
                </a:effectLst>
              </a:rPr>
              <a:t>. </a:t>
            </a:r>
            <a:endParaRPr lang="nl-NL" dirty="0"/>
          </a:p>
        </p:txBody>
      </p:sp>
    </p:spTree>
    <p:extLst>
      <p:ext uri="{BB962C8B-B14F-4D97-AF65-F5344CB8AC3E}">
        <p14:creationId xmlns:p14="http://schemas.microsoft.com/office/powerpoint/2010/main" val="662341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 dit verbond tussen Kerk en Franken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Ontstond een succesvolle samenwerking:</a:t>
            </a:r>
          </a:p>
          <a:p>
            <a:pPr>
              <a:buFontTx/>
              <a:buChar char="-"/>
            </a:pPr>
            <a:r>
              <a:rPr lang="nl-NL" dirty="0" smtClean="0"/>
              <a:t>Franken ontwikkelde zich als machtigste volk in Noordwest-Europa</a:t>
            </a:r>
          </a:p>
          <a:p>
            <a:pPr>
              <a:buFontTx/>
              <a:buChar char="-"/>
            </a:pPr>
            <a:r>
              <a:rPr lang="nl-NL" dirty="0" smtClean="0"/>
              <a:t>Het christendom werd succesvol verspreid in de veroverde gebieden. </a:t>
            </a:r>
          </a:p>
          <a:p>
            <a:pPr lvl="1">
              <a:buFontTx/>
              <a:buChar char="-"/>
            </a:pPr>
            <a:r>
              <a:rPr lang="nl-NL" dirty="0" smtClean="0"/>
              <a:t>Met behulp van </a:t>
            </a:r>
            <a:r>
              <a:rPr lang="nl-NL" dirty="0" smtClean="0">
                <a:solidFill>
                  <a:srgbClr val="FF0000"/>
                </a:solidFill>
              </a:rPr>
              <a:t>monniken</a:t>
            </a:r>
            <a:r>
              <a:rPr lang="nl-NL" dirty="0" smtClean="0"/>
              <a:t> die als </a:t>
            </a:r>
            <a:r>
              <a:rPr lang="nl-NL" dirty="0" smtClean="0">
                <a:solidFill>
                  <a:srgbClr val="FF0000"/>
                </a:solidFill>
              </a:rPr>
              <a:t>missionaris </a:t>
            </a:r>
            <a:r>
              <a:rPr lang="nl-NL" dirty="0" smtClean="0"/>
              <a:t>het geloof verspreidde. </a:t>
            </a:r>
            <a:r>
              <a:rPr lang="nl-NL" dirty="0" smtClean="0">
                <a:solidFill>
                  <a:srgbClr val="FF0000"/>
                </a:solidFill>
              </a:rPr>
              <a:t>Bonifatius</a:t>
            </a:r>
            <a:r>
              <a:rPr lang="nl-NL" dirty="0" smtClean="0"/>
              <a:t> en </a:t>
            </a:r>
            <a:r>
              <a:rPr lang="nl-NL" dirty="0" smtClean="0">
                <a:solidFill>
                  <a:srgbClr val="FF0000"/>
                </a:solidFill>
              </a:rPr>
              <a:t>Willibrord</a:t>
            </a:r>
            <a:r>
              <a:rPr lang="nl-NL" dirty="0" smtClean="0"/>
              <a:t>. </a:t>
            </a:r>
          </a:p>
        </p:txBody>
      </p:sp>
      <p:sp>
        <p:nvSpPr>
          <p:cNvPr id="4" name="Rechthoekige toelichting 3"/>
          <p:cNvSpPr/>
          <p:nvPr/>
        </p:nvSpPr>
        <p:spPr>
          <a:xfrm>
            <a:off x="5074276" y="4224270"/>
            <a:ext cx="3773510" cy="612648"/>
          </a:xfrm>
          <a:prstGeom prst="wedgeRectCallout">
            <a:avLst>
              <a:gd name="adj1" fmla="val -18016"/>
              <a:gd name="adj2" fmla="val -141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Denk na over het woord ‘missie’ wat is dat ook alweer? </a:t>
            </a:r>
            <a:endParaRPr lang="nl-NL" dirty="0"/>
          </a:p>
        </p:txBody>
      </p:sp>
    </p:spTree>
    <p:extLst>
      <p:ext uri="{BB962C8B-B14F-4D97-AF65-F5344CB8AC3E}">
        <p14:creationId xmlns:p14="http://schemas.microsoft.com/office/powerpoint/2010/main" val="3425162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Kerk werd héél machtig</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Kloosters </a:t>
            </a:r>
            <a:r>
              <a:rPr lang="nl-NL" sz="2000" i="1" dirty="0" smtClean="0"/>
              <a:t>(reguliere geestelijken) </a:t>
            </a:r>
            <a:r>
              <a:rPr lang="nl-NL" dirty="0" smtClean="0"/>
              <a:t>werden belangrijke centra van macht op politiek en economische gebied:</a:t>
            </a:r>
          </a:p>
          <a:p>
            <a:pPr>
              <a:buFontTx/>
              <a:buChar char="-"/>
            </a:pPr>
            <a:r>
              <a:rPr lang="nl-NL" dirty="0" smtClean="0"/>
              <a:t>De rijke adel schonk veel bezit </a:t>
            </a:r>
            <a:r>
              <a:rPr lang="nl-NL" sz="2000" i="1" dirty="0" smtClean="0"/>
              <a:t>(grond / kostbaarheden) </a:t>
            </a:r>
            <a:r>
              <a:rPr lang="nl-NL" dirty="0" smtClean="0"/>
              <a:t>en kinderen </a:t>
            </a:r>
            <a:r>
              <a:rPr lang="nl-NL" sz="2000" i="1" dirty="0" smtClean="0"/>
              <a:t>(die werden dan non of monnik) </a:t>
            </a:r>
            <a:r>
              <a:rPr lang="nl-NL" dirty="0" smtClean="0"/>
              <a:t>aan kloosters in de hoop dat ze hiermee een plek in de hemel zouden krijgen.</a:t>
            </a:r>
          </a:p>
          <a:p>
            <a:pPr marL="457200" lvl="1" indent="0">
              <a:buNone/>
            </a:pPr>
            <a:r>
              <a:rPr lang="nl-NL" dirty="0" smtClean="0">
                <a:sym typeface="Wingdings" panose="05000000000000000000" pitchFamily="2" charset="2"/>
              </a:rPr>
              <a:t> </a:t>
            </a:r>
            <a:r>
              <a:rPr lang="nl-NL" dirty="0" smtClean="0"/>
              <a:t>Kloosters ontwikkelden zich zo tot grootgrondbezitters en kregen een rol in het beheren van domeinen en ontginnen van grond. </a:t>
            </a:r>
          </a:p>
          <a:p>
            <a:pPr>
              <a:buFontTx/>
              <a:buChar char="-"/>
            </a:pPr>
            <a:r>
              <a:rPr lang="nl-NL" dirty="0" smtClean="0"/>
              <a:t>Kloosters speelden een grote rol in het beheren en kopiëren van cultureel erfgoed (w.o. geschriften)</a:t>
            </a:r>
          </a:p>
          <a:p>
            <a:pPr marL="457200" lvl="1" indent="0">
              <a:buNone/>
            </a:pPr>
            <a:r>
              <a:rPr lang="nl-NL" dirty="0" smtClean="0">
                <a:sym typeface="Wingdings" panose="05000000000000000000" pitchFamily="2" charset="2"/>
              </a:rPr>
              <a:t> Monniken waren vrijwel de enige groep mensen die actief bezig waren met kennis. Weliswaar niet met wetenschap. Dat stond in de vroege middeleeuwen op een heel laag pitje. Monniken kopieerden vooral (overschrijven) teksten. </a:t>
            </a:r>
            <a:endParaRPr lang="nl-NL" dirty="0" smtClean="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463636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Omstreeks 600 bekeerde Augustinus van Canterbury, die door de paus </a:t>
            </a:r>
            <a:r>
              <a:rPr lang="nl-NL" dirty="0" smtClean="0"/>
              <a:t>naar Engeland </a:t>
            </a:r>
            <a:r>
              <a:rPr lang="nl-NL" dirty="0"/>
              <a:t>was gestuurd, koning </a:t>
            </a:r>
            <a:r>
              <a:rPr lang="nl-NL" dirty="0" err="1"/>
              <a:t>Ethelbert</a:t>
            </a:r>
            <a:r>
              <a:rPr lang="nl-NL" dirty="0"/>
              <a:t> van Kent tot het christendom.</a:t>
            </a:r>
          </a:p>
          <a:p>
            <a:pPr marL="0" indent="0">
              <a:buNone/>
            </a:pPr>
            <a:r>
              <a:rPr lang="nl-NL" dirty="0"/>
              <a:t>Dit paste bij de strategie die veel missionarissen in die tijd toepasten bij </a:t>
            </a:r>
            <a:r>
              <a:rPr lang="nl-NL" dirty="0" smtClean="0"/>
              <a:t>de verspreiding </a:t>
            </a:r>
            <a:r>
              <a:rPr lang="nl-NL" dirty="0"/>
              <a:t>van het christendom.</a:t>
            </a:r>
          </a:p>
          <a:p>
            <a:pPr marL="0" indent="0">
              <a:buNone/>
            </a:pPr>
            <a:r>
              <a:rPr lang="nl-NL" dirty="0"/>
              <a:t>2p </a:t>
            </a:r>
            <a:r>
              <a:rPr lang="nl-NL" b="1" dirty="0" smtClean="0"/>
              <a:t> </a:t>
            </a:r>
            <a:r>
              <a:rPr lang="nl-NL" dirty="0"/>
              <a:t>Geef aan:</a:t>
            </a:r>
          </a:p>
          <a:p>
            <a:pPr marL="0" indent="0">
              <a:buNone/>
            </a:pPr>
            <a:r>
              <a:rPr lang="nl-NL" dirty="0" smtClean="0"/>
              <a:t> </a:t>
            </a:r>
            <a:r>
              <a:rPr lang="nl-NL" dirty="0"/>
              <a:t>wat die strategie was en</a:t>
            </a:r>
          </a:p>
          <a:p>
            <a:pPr marL="0" indent="0">
              <a:buNone/>
            </a:pPr>
            <a:r>
              <a:rPr lang="nl-NL" dirty="0" smtClean="0"/>
              <a:t> </a:t>
            </a:r>
            <a:r>
              <a:rPr lang="nl-NL" dirty="0"/>
              <a:t>wat zij hiermee hoopten te bereiken.</a:t>
            </a:r>
          </a:p>
        </p:txBody>
      </p:sp>
    </p:spTree>
    <p:extLst>
      <p:ext uri="{BB962C8B-B14F-4D97-AF65-F5344CB8AC3E}">
        <p14:creationId xmlns:p14="http://schemas.microsoft.com/office/powerpoint/2010/main" val="232137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3" name="Tijdelijke aanduiding voor inhoud 2"/>
          <p:cNvSpPr>
            <a:spLocks noGrp="1"/>
          </p:cNvSpPr>
          <p:nvPr>
            <p:ph idx="1"/>
          </p:nvPr>
        </p:nvSpPr>
        <p:spPr/>
        <p:txBody>
          <a:bodyPr/>
          <a:lstStyle/>
          <a:p>
            <a:pPr marL="0" indent="0">
              <a:buNone/>
            </a:pPr>
            <a:r>
              <a:rPr lang="nl-NL" b="1" dirty="0"/>
              <a:t>maximumscore 2 </a:t>
            </a:r>
            <a:endParaRPr lang="nl-NL" dirty="0"/>
          </a:p>
          <a:p>
            <a:pPr marL="0" indent="0">
              <a:buNone/>
            </a:pPr>
            <a:r>
              <a:rPr lang="nl-NL" dirty="0"/>
              <a:t>Uit het antwoord moet blijken dat: </a:t>
            </a:r>
          </a:p>
          <a:p>
            <a:pPr marL="0" indent="0">
              <a:buNone/>
            </a:pPr>
            <a:r>
              <a:rPr lang="nl-NL" dirty="0" smtClean="0"/>
              <a:t>de </a:t>
            </a:r>
            <a:r>
              <a:rPr lang="nl-NL" dirty="0"/>
              <a:t>missionarissen de leiders (van de stammen) als eersten probeerden te bekeren 1 </a:t>
            </a:r>
          </a:p>
          <a:p>
            <a:pPr marL="0" indent="0">
              <a:buNone/>
            </a:pPr>
            <a:r>
              <a:rPr lang="nl-NL" smtClean="0"/>
              <a:t>de </a:t>
            </a:r>
            <a:r>
              <a:rPr lang="nl-NL" dirty="0"/>
              <a:t>missionarissen hoopten dat op deze manier de onderdanen zich ook zouden bekeren tot het christendom / zij meer kansen kregen de onderdanen te bekeren 1 </a:t>
            </a:r>
          </a:p>
          <a:p>
            <a:pPr marL="0" indent="0">
              <a:buNone/>
            </a:pPr>
            <a:endParaRPr lang="nl-NL" dirty="0"/>
          </a:p>
        </p:txBody>
      </p:sp>
    </p:spTree>
    <p:extLst>
      <p:ext uri="{BB962C8B-B14F-4D97-AF65-F5344CB8AC3E}">
        <p14:creationId xmlns:p14="http://schemas.microsoft.com/office/powerpoint/2010/main" val="412131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575</Words>
  <Application>Microsoft Office PowerPoint</Application>
  <PresentationFormat>Breedbeeld</PresentationFormat>
  <Paragraphs>44</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Wingdings</vt:lpstr>
      <vt:lpstr>Kantoorthema</vt:lpstr>
      <vt:lpstr>Paragraaf 3.2</vt:lpstr>
      <vt:lpstr>Kenmerkend aspect: </vt:lpstr>
      <vt:lpstr>De verspreiding van het christendom (= kerstening) in Europa; het begin</vt:lpstr>
      <vt:lpstr>Verbond tussen de Franken en de kerk: voordelen voor Franken</vt:lpstr>
      <vt:lpstr>Verbond tussen de kerk en de Franken: voordelen voor de kerk</vt:lpstr>
      <vt:lpstr>Door dit verbond tussen Kerk en Franken</vt:lpstr>
      <vt:lpstr>Kerk werd héél machtig</vt:lpstr>
      <vt:lpstr>Examenvraag</vt:lpstr>
      <vt:lpstr>Antwoord examenvraag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3.2</dc:title>
  <dc:creator>Biemans, KJA (Kristel)</dc:creator>
  <cp:lastModifiedBy>Kristel Biemans</cp:lastModifiedBy>
  <cp:revision>8</cp:revision>
  <dcterms:created xsi:type="dcterms:W3CDTF">2016-04-28T07:47:28Z</dcterms:created>
  <dcterms:modified xsi:type="dcterms:W3CDTF">2016-11-22T08:32:30Z</dcterms:modified>
</cp:coreProperties>
</file>